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529" r:id="rId3"/>
    <p:sldId id="530" r:id="rId4"/>
    <p:sldId id="531" r:id="rId5"/>
    <p:sldId id="474" r:id="rId6"/>
    <p:sldId id="532" r:id="rId7"/>
    <p:sldId id="533" r:id="rId8"/>
    <p:sldId id="565" r:id="rId9"/>
    <p:sldId id="564" r:id="rId10"/>
    <p:sldId id="534" r:id="rId11"/>
    <p:sldId id="475" r:id="rId12"/>
    <p:sldId id="535" r:id="rId13"/>
    <p:sldId id="536" r:id="rId14"/>
    <p:sldId id="537" r:id="rId15"/>
    <p:sldId id="538" r:id="rId16"/>
    <p:sldId id="539" r:id="rId17"/>
    <p:sldId id="501" r:id="rId18"/>
    <p:sldId id="502" r:id="rId19"/>
    <p:sldId id="540" r:id="rId20"/>
    <p:sldId id="541" r:id="rId21"/>
    <p:sldId id="542" r:id="rId22"/>
    <p:sldId id="543" r:id="rId23"/>
    <p:sldId id="544" r:id="rId24"/>
    <p:sldId id="545" r:id="rId25"/>
    <p:sldId id="546" r:id="rId26"/>
    <p:sldId id="547" r:id="rId27"/>
    <p:sldId id="566" r:id="rId28"/>
    <p:sldId id="567" r:id="rId29"/>
    <p:sldId id="568" r:id="rId30"/>
    <p:sldId id="569" r:id="rId31"/>
    <p:sldId id="548" r:id="rId32"/>
    <p:sldId id="549" r:id="rId33"/>
    <p:sldId id="550" r:id="rId34"/>
    <p:sldId id="551" r:id="rId35"/>
    <p:sldId id="552" r:id="rId36"/>
    <p:sldId id="553" r:id="rId37"/>
    <p:sldId id="554" r:id="rId38"/>
    <p:sldId id="570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31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216"/>
  </p:normalViewPr>
  <p:slideViewPr>
    <p:cSldViewPr snapToGrid="0" snapToObjects="1">
      <p:cViewPr>
        <p:scale>
          <a:sx n="81" d="100"/>
          <a:sy n="81" d="100"/>
        </p:scale>
        <p:origin x="-640" y="-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uany@ust.hk" TargetMode="External"/><Relationship Id="rId4" Type="http://schemas.openxmlformats.org/officeDocument/2006/relationships/hyperlink" Target="https://yao-lab.github.io/" TargetMode="External"/><Relationship Id="rId5" Type="http://schemas.openxmlformats.org/officeDocument/2006/relationships/hyperlink" Target="mailto:wzhuai@connect.ust.h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ao-lab.github.io/capstone/2020.fal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%C3%BCrgen_Schmidhuber" TargetMode="External"/><Relationship Id="rId4" Type="http://schemas.openxmlformats.org/officeDocument/2006/relationships/hyperlink" Target="https://www.researchgate.net/publication/13853244" TargetMode="External"/><Relationship Id="rId5" Type="http://schemas.openxmlformats.org/officeDocument/2006/relationships/hyperlink" Target="https://en.wikipedia.org/wiki/Neural_Computation_(journal)" TargetMode="External"/><Relationship Id="rId6" Type="http://schemas.openxmlformats.org/officeDocument/2006/relationships/hyperlink" Target="https://www.bioinf.jku.at/publications/older/2604.pdf)" TargetMode="External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pp_Hochreiter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home-credit-default-risk/overview" TargetMode="External"/><Relationship Id="rId3" Type="http://schemas.openxmlformats.org/officeDocument/2006/relationships/hyperlink" Target="https://www.kaggle.com/c/semi-conductor-image-classification-firs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816" y="2449321"/>
            <a:ext cx="9234192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Capstone Project </a:t>
            </a:r>
            <a:br>
              <a:rPr lang="en-US" dirty="0" smtClean="0"/>
            </a:br>
            <a:r>
              <a:rPr lang="en-US" dirty="0" smtClean="0"/>
              <a:t>for </a:t>
            </a:r>
            <a:br>
              <a:rPr lang="en-US" dirty="0" smtClean="0"/>
            </a:br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/>
              <a:t>Yuan YAO</a:t>
            </a:r>
          </a:p>
          <a:p>
            <a:pPr algn="ctr"/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272122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456" y="329899"/>
            <a:ext cx="8911687" cy="1280890"/>
          </a:xfrm>
        </p:spPr>
        <p:txBody>
          <a:bodyPr/>
          <a:lstStyle/>
          <a:p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machine learning method:</a:t>
            </a:r>
            <a:br>
              <a:rPr lang="en-US" dirty="0" smtClean="0"/>
            </a:br>
            <a:r>
              <a:rPr lang="en-US" dirty="0" smtClean="0"/>
              <a:t>Least Squares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6800" cy="4667250"/>
          </a:xfrm>
        </p:spPr>
        <p:txBody>
          <a:bodyPr>
            <a:normAutofit/>
          </a:bodyPr>
          <a:lstStyle/>
          <a:p>
            <a:r>
              <a:rPr lang="en-US" dirty="0" smtClean="0"/>
              <a:t>Invention: </a:t>
            </a:r>
          </a:p>
          <a:p>
            <a:pPr lvl="1"/>
            <a:r>
              <a:rPr lang="en-US" b="1" dirty="0" smtClean="0"/>
              <a:t>Carl </a:t>
            </a:r>
            <a:r>
              <a:rPr lang="en-US" b="1" dirty="0" err="1" smtClean="0"/>
              <a:t>Friederich</a:t>
            </a:r>
            <a:r>
              <a:rPr lang="en-US" b="1" dirty="0" smtClean="0"/>
              <a:t> Gauss </a:t>
            </a:r>
            <a:r>
              <a:rPr lang="en-US" dirty="0" smtClean="0"/>
              <a:t>(~1795/1809/1810), </a:t>
            </a:r>
          </a:p>
          <a:p>
            <a:pPr lvl="1"/>
            <a:r>
              <a:rPr lang="en-US" dirty="0" smtClean="0"/>
              <a:t>Adrien-Marie Legendre (1805)</a:t>
            </a:r>
          </a:p>
          <a:p>
            <a:pPr lvl="1"/>
            <a:r>
              <a:rPr lang="en-US" dirty="0" smtClean="0"/>
              <a:t>Robert </a:t>
            </a:r>
            <a:r>
              <a:rPr lang="en-US" dirty="0" err="1" smtClean="0"/>
              <a:t>Adrain</a:t>
            </a:r>
            <a:r>
              <a:rPr lang="en-US" dirty="0" smtClean="0"/>
              <a:t> (1808)</a:t>
            </a:r>
          </a:p>
          <a:p>
            <a:r>
              <a:rPr lang="en-US" dirty="0" smtClean="0"/>
              <a:t>Application:</a:t>
            </a:r>
          </a:p>
          <a:p>
            <a:pPr lvl="1"/>
            <a:r>
              <a:rPr lang="en-US" dirty="0" smtClean="0"/>
              <a:t>Prediction of the location of asteroid Ceres after it emerged from behind the sun (Franz </a:t>
            </a:r>
            <a:r>
              <a:rPr lang="en-US" dirty="0" err="1" smtClean="0"/>
              <a:t>Xaver</a:t>
            </a:r>
            <a:r>
              <a:rPr lang="en-US" dirty="0" smtClean="0"/>
              <a:t> von Zach 1801) </a:t>
            </a:r>
          </a:p>
          <a:p>
            <a:pPr lvl="1"/>
            <a:r>
              <a:rPr lang="en-US" dirty="0" smtClean="0"/>
              <a:t>Orbits of planets, Newton Laws</a:t>
            </a:r>
          </a:p>
          <a:p>
            <a:pPr lvl="1"/>
            <a:r>
              <a:rPr lang="en-US" dirty="0" smtClean="0"/>
              <a:t>Statistics, 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106" y="1431830"/>
            <a:ext cx="2194560" cy="2493264"/>
          </a:xfrm>
          <a:prstGeom prst="rect">
            <a:avLst/>
          </a:prstGeom>
        </p:spPr>
      </p:pic>
      <p:pic>
        <p:nvPicPr>
          <p:cNvPr id="1026" name="Picture 2" descr="https://upload.wikimedia.org/wikipedia/commons/thumb/1/1f/X33-ellips-1.svg/220px-X33-ellips-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35" y="4785186"/>
            <a:ext cx="3060530" cy="20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24" y="3925094"/>
            <a:ext cx="3308976" cy="22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407" y="268014"/>
            <a:ext cx="9734102" cy="1444611"/>
          </a:xfrm>
        </p:spPr>
        <p:txBody>
          <a:bodyPr/>
          <a:lstStyle/>
          <a:p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smtClean="0"/>
              <a:t>neural network: Perceptron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8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41" y="427550"/>
            <a:ext cx="9477155" cy="1043349"/>
          </a:xfrm>
        </p:spPr>
        <p:txBody>
          <a:bodyPr>
            <a:normAutofit fontScale="90000"/>
          </a:bodyPr>
          <a:lstStyle/>
          <a:p>
            <a:r>
              <a:rPr lang="en-US" dirty="0"/>
              <a:t>The Perceptron </a:t>
            </a:r>
            <a:r>
              <a:rPr lang="en-US" dirty="0" smtClean="0"/>
              <a:t>Algorithm </a:t>
            </a:r>
            <a:br>
              <a:rPr lang="en-US" dirty="0" smtClean="0"/>
            </a:br>
            <a:r>
              <a:rPr lang="en-US" dirty="0" smtClean="0"/>
              <a:t>for classification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8041" y="2851892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 smtClean="0"/>
              <a:t>method (</a:t>
            </a:r>
            <a:r>
              <a:rPr lang="en-US" b="1" dirty="0" smtClean="0"/>
              <a:t>Robbins-</a:t>
            </a:r>
            <a:r>
              <a:rPr lang="en-US" b="1" dirty="0" err="1" smtClean="0"/>
              <a:t>Monro</a:t>
            </a:r>
            <a:r>
              <a:rPr lang="en-US" b="1" dirty="0" smtClean="0"/>
              <a:t> 1951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810836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49" y="3727853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Finiteness of Stopping </a:t>
            </a:r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Margin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B93D8531-14E1-480F-8FC9-EE7B1EB02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9D5673-0B42-406D-9FFE-495FF96B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06" y="4320628"/>
            <a:ext cx="1498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CB8745-A9FA-483A-8A30-CE7DA51C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7337" cy="11547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Simplified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illustration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David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McAllester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744" y="1589690"/>
            <a:ext cx="7782462" cy="48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4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Universal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br>
              <a:rPr lang="en-US" altLang="zh-CN" dirty="0" smtClean="0"/>
            </a:br>
            <a:r>
              <a:rPr lang="en-US" altLang="zh-CN" dirty="0" smtClean="0"/>
              <a:t>[</a:t>
            </a:r>
            <a:r>
              <a:rPr lang="en-US" altLang="zh-CN" sz="2400" dirty="0" smtClean="0">
                <a:solidFill>
                  <a:srgbClr val="0070C0"/>
                </a:solidFill>
              </a:rPr>
              <a:t>Cybenko’1989,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Hornik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et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al.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Poggio-Girosi’1989,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...</a:t>
            </a:r>
            <a:r>
              <a:rPr lang="en-US" altLang="zh-CN" dirty="0" smtClean="0"/>
              <a:t>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253" y="1905000"/>
            <a:ext cx="7173283" cy="3925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8152" y="6069724"/>
            <a:ext cx="878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Complexity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regularity,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smoothness)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pursuit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9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1CF307-1B17-4540-8EFD-095A3DA3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Infomation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Course web: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yao-lab.github.io/capstone/2021.fall/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/>
              <a:t>V</a:t>
            </a:r>
            <a:r>
              <a:rPr lang="en-US" altLang="zh-CN" dirty="0" err="1" smtClean="0"/>
              <a:t>enure</a:t>
            </a:r>
            <a:r>
              <a:rPr lang="en-US" dirty="0" smtClean="0"/>
              <a:t>:</a:t>
            </a:r>
          </a:p>
          <a:p>
            <a:pPr lvl="1"/>
            <a:r>
              <a:rPr lang="en-US" altLang="zh-CN" b="1" dirty="0" smtClean="0"/>
              <a:t>Lecture:</a:t>
            </a:r>
            <a:r>
              <a:rPr lang="zh-CN" altLang="en-US" b="1" dirty="0" smtClean="0"/>
              <a:t> </a:t>
            </a:r>
            <a:r>
              <a:rPr lang="en-US" b="1" dirty="0" err="1" smtClean="0"/>
              <a:t>TuTh</a:t>
            </a:r>
            <a:r>
              <a:rPr lang="en-US" b="1" dirty="0" smtClean="0"/>
              <a:t>, </a:t>
            </a:r>
            <a:r>
              <a:rPr lang="en-US" altLang="zh-CN" b="1" dirty="0" smtClean="0"/>
              <a:t>3</a:t>
            </a:r>
            <a:r>
              <a:rPr lang="en-US" b="1" dirty="0" smtClean="0"/>
              <a:t>:0</a:t>
            </a:r>
            <a:r>
              <a:rPr lang="en-US" altLang="zh-CN" b="1" dirty="0" smtClean="0"/>
              <a:t>0</a:t>
            </a:r>
            <a:r>
              <a:rPr lang="en-US" b="1" dirty="0" smtClean="0"/>
              <a:t>-</a:t>
            </a:r>
            <a:r>
              <a:rPr lang="en-US" altLang="zh-CN" b="1" dirty="0" smtClean="0"/>
              <a:t>4</a:t>
            </a:r>
            <a:r>
              <a:rPr lang="en-US" b="1" dirty="0" smtClean="0"/>
              <a:t>:</a:t>
            </a:r>
            <a:r>
              <a:rPr lang="en-US" altLang="zh-CN" b="1" dirty="0" smtClean="0"/>
              <a:t>2</a:t>
            </a:r>
            <a:r>
              <a:rPr lang="en-US" b="1" dirty="0" smtClean="0"/>
              <a:t>0pm</a:t>
            </a:r>
          </a:p>
          <a:p>
            <a:pPr lvl="2"/>
            <a:r>
              <a:rPr lang="is-IS" b="1" i="1" dirty="0" smtClean="0"/>
              <a:t>Rm </a:t>
            </a:r>
            <a:r>
              <a:rPr lang="is-IS" b="1" i="1" dirty="0"/>
              <a:t>5510, Lift 25-26</a:t>
            </a:r>
            <a:r>
              <a:rPr lang="en-US" altLang="zh-CN" b="1" i="1" dirty="0"/>
              <a:t>,</a:t>
            </a:r>
            <a:r>
              <a:rPr lang="zh-CN" altLang="en-US" b="1" i="1" dirty="0"/>
              <a:t> </a:t>
            </a:r>
            <a:r>
              <a:rPr lang="en-US" b="1" dirty="0"/>
              <a:t>Zoom </a:t>
            </a:r>
            <a:r>
              <a:rPr lang="en-US" dirty="0"/>
              <a:t>Meetings from </a:t>
            </a:r>
            <a:r>
              <a:rPr lang="en-US" dirty="0" smtClean="0"/>
              <a:t>CANVAS</a:t>
            </a:r>
            <a:endParaRPr lang="en-US" b="1" dirty="0" smtClean="0"/>
          </a:p>
          <a:p>
            <a:pPr lvl="1"/>
            <a:r>
              <a:rPr lang="en-US" altLang="zh-CN" i="1" dirty="0" smtClean="0">
                <a:solidFill>
                  <a:srgbClr val="FF0000"/>
                </a:solidFill>
              </a:rPr>
              <a:t>Tutorial: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Mon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1:30-2:20pm?</a:t>
            </a:r>
            <a:r>
              <a:rPr lang="zh-CN" altLang="en-US" i="1" dirty="0" smtClean="0"/>
              <a:t> </a:t>
            </a:r>
            <a:r>
              <a:rPr lang="en-US" smtClean="0"/>
              <a:t>-&gt; Thurs. </a:t>
            </a:r>
            <a:r>
              <a:rPr lang="en-US" dirty="0" smtClean="0"/>
              <a:t>18-18:50pm</a:t>
            </a:r>
            <a:endParaRPr lang="en-US" dirty="0" smtClean="0"/>
          </a:p>
          <a:p>
            <a:pPr lvl="2"/>
            <a:r>
              <a:rPr lang="en-US" altLang="zh-CN" dirty="0" smtClean="0"/>
              <a:t>to-be-changed</a:t>
            </a:r>
            <a:endParaRPr lang="en-US" dirty="0" smtClean="0"/>
          </a:p>
          <a:p>
            <a:r>
              <a:rPr lang="en-US" dirty="0" smtClean="0"/>
              <a:t>Instructor:</a:t>
            </a:r>
          </a:p>
          <a:p>
            <a:pPr lvl="1"/>
            <a:r>
              <a:rPr lang="en-US" dirty="0" smtClean="0"/>
              <a:t>Yuan Yao &lt; </a:t>
            </a:r>
            <a:r>
              <a:rPr lang="en-US" dirty="0" smtClean="0">
                <a:hlinkClick r:id="rId3"/>
              </a:rPr>
              <a:t>yuany@ust.hk</a:t>
            </a:r>
            <a:r>
              <a:rPr lang="en-US" dirty="0"/>
              <a:t> &gt; (</a:t>
            </a:r>
            <a:r>
              <a:rPr lang="en-US" dirty="0">
                <a:hlinkClick r:id="rId4"/>
              </a:rPr>
              <a:t>https://yao-lab.github.io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Teaching Assistant:</a:t>
            </a:r>
          </a:p>
          <a:p>
            <a:pPr lvl="1"/>
            <a:r>
              <a:rPr lang="en-US" altLang="zh-CN" b="1" dirty="0" smtClean="0"/>
              <a:t>LIANG,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Zhicong</a:t>
            </a:r>
            <a:r>
              <a:rPr lang="en-US" b="1" dirty="0" smtClean="0"/>
              <a:t> </a:t>
            </a:r>
            <a:r>
              <a:rPr lang="en-US" dirty="0" smtClean="0"/>
              <a:t>&lt;</a:t>
            </a:r>
            <a:r>
              <a:rPr lang="en-US" altLang="zh-CN" dirty="0" err="1"/>
              <a:t>zliangak</a:t>
            </a:r>
            <a:r>
              <a:rPr lang="en-US" dirty="0" err="1">
                <a:hlinkClick r:id="rId5"/>
              </a:rPr>
              <a:t>@con</a:t>
            </a:r>
            <a:r>
              <a:rPr lang="en-US" dirty="0" err="1" smtClean="0">
                <a:hlinkClick r:id="rId5"/>
              </a:rPr>
              <a:t>nect.ust.hk</a:t>
            </a:r>
            <a:r>
              <a:rPr lang="en-US" dirty="0" smtClean="0"/>
              <a:t>&gt;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xmlns="" id="{255682CF-4ED1-4280-8F66-5178C31E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"/>
            <a:ext cx="12192000" cy="68575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91129E-5428-40EC-BC4D-43057BBF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4273B791-360C-4BF9-8EC6-875853E5B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" y="0"/>
            <a:ext cx="12190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B10D04A-7E84-49F8-88C3-78CBEA8F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9742D0D-224E-4A13-8B50-103784767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219182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6E16B0-6677-4E2C-8FDC-E154FF43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9073DD5-CD72-4D93-A8BE-7CC7AEE6B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" y="0"/>
            <a:ext cx="12190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1ABDBA-35DC-438C-9B98-0B5DEBC9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4F743EFF-EBC0-4C8C-A5DF-D1A5AE507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"/>
            <a:ext cx="12192000" cy="6857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9CAF89-6629-42DE-AB08-6E50A8C2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326" y="402167"/>
            <a:ext cx="9518073" cy="812800"/>
          </a:xfrm>
        </p:spPr>
        <p:txBody>
          <a:bodyPr/>
          <a:lstStyle/>
          <a:p>
            <a:r>
              <a:rPr lang="en-US" altLang="x-none" sz="3200" dirty="0" smtClean="0"/>
              <a:t>Linear </a:t>
            </a:r>
            <a:r>
              <a:rPr lang="en-US" altLang="x-none" sz="3200" dirty="0"/>
              <a:t>Dynamical </a:t>
            </a:r>
            <a:r>
              <a:rPr lang="en-US" altLang="x-none" sz="3200" dirty="0" smtClean="0"/>
              <a:t>Systems (1940s-)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378" y="1228669"/>
            <a:ext cx="8219017" cy="5425017"/>
          </a:xfrm>
        </p:spPr>
        <p:txBody>
          <a:bodyPr/>
          <a:lstStyle/>
          <a:p>
            <a:pPr lvl="1"/>
            <a:r>
              <a:rPr lang="en-US" altLang="x-none" sz="2400" dirty="0" smtClean="0"/>
              <a:t>The </a:t>
            </a:r>
            <a:r>
              <a:rPr lang="en-US" altLang="x-none" sz="2400" dirty="0"/>
              <a:t>hidden state has linear dynamics with Gaussian noise and produces the observations using a linear model with Gaussian noise.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x-none" sz="2400" dirty="0" err="1" smtClean="0"/>
              <a:t>Kalman</a:t>
            </a:r>
            <a:r>
              <a:rPr lang="en-US" altLang="x-none" sz="2400" dirty="0" smtClean="0"/>
              <a:t> Filter: A </a:t>
            </a:r>
            <a:r>
              <a:rPr lang="en-US" altLang="x-none" sz="2400" dirty="0"/>
              <a:t>linearly transformed Gaussian is a Gaussian. So the distribution over the hidden state given the data so far is Gaussian. It can be computed using </a:t>
            </a:r>
            <a:r>
              <a:rPr lang="en-US" altLang="en-US" sz="2400" dirty="0"/>
              <a:t>“</a:t>
            </a:r>
            <a:r>
              <a:rPr lang="en-US" altLang="ja-JP" sz="2400" dirty="0" err="1"/>
              <a:t>Kalman</a:t>
            </a:r>
            <a:r>
              <a:rPr lang="en-US" altLang="ja-JP" sz="2400" dirty="0"/>
              <a:t> filtering</a:t>
            </a:r>
            <a:r>
              <a:rPr lang="en-US" altLang="en-US" sz="2400" dirty="0"/>
              <a:t>”</a:t>
            </a:r>
            <a:r>
              <a:rPr lang="en-US" altLang="ja-JP" sz="2400" dirty="0"/>
              <a:t>. </a:t>
            </a:r>
            <a:endParaRPr lang="en-US" altLang="ja-JP" sz="2400" dirty="0" smtClean="0"/>
          </a:p>
          <a:p>
            <a:pPr lvl="1"/>
            <a:r>
              <a:rPr lang="en-US" altLang="x-none" sz="2400" dirty="0" smtClean="0"/>
              <a:t>To </a:t>
            </a:r>
            <a:r>
              <a:rPr lang="en-US" altLang="x-none" sz="2400" dirty="0"/>
              <a:t>predict the next output (so that we can shoot down the missile) we need to infer the hidden state. </a:t>
            </a:r>
          </a:p>
          <a:p>
            <a:pPr lvl="1"/>
            <a:endParaRPr lang="en-US" altLang="x-none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 rot="5400000">
            <a:off x="8680450" y="4959779"/>
            <a:ext cx="1250951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 rot="5400000">
            <a:off x="8729134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 rot="5400000">
            <a:off x="9746193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 rot="5400000">
            <a:off x="10801351" y="34775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hidden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 rot="5400000">
            <a:off x="8730192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 rot="5400000">
            <a:off x="9747251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output</a:t>
            </a:r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 rot="5400000">
            <a:off x="10803467" y="18625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17412" idx="0"/>
            <a:endCxn id="17413" idx="2"/>
          </p:cNvCxnSpPr>
          <p:nvPr/>
        </p:nvCxnSpPr>
        <p:spPr bwMode="auto">
          <a:xfrm>
            <a:off x="9536758" y="3694644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17413" idx="0"/>
            <a:endCxn id="17414" idx="2"/>
          </p:cNvCxnSpPr>
          <p:nvPr/>
        </p:nvCxnSpPr>
        <p:spPr bwMode="auto">
          <a:xfrm>
            <a:off x="10553817" y="3694644"/>
            <a:ext cx="592435" cy="1375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17412" idx="2"/>
          </p:cNvCxnSpPr>
          <p:nvPr/>
        </p:nvCxnSpPr>
        <p:spPr bwMode="auto">
          <a:xfrm>
            <a:off x="8614834" y="3693585"/>
            <a:ext cx="460259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17412" idx="1"/>
            <a:endCxn id="17415" idx="3"/>
          </p:cNvCxnSpPr>
          <p:nvPr/>
        </p:nvCxnSpPr>
        <p:spPr bwMode="auto">
          <a:xfrm flipV="1">
            <a:off x="9305925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17413" idx="1"/>
            <a:endCxn id="17416" idx="3"/>
          </p:cNvCxnSpPr>
          <p:nvPr/>
        </p:nvCxnSpPr>
        <p:spPr bwMode="auto">
          <a:xfrm flipV="1">
            <a:off x="10322984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17414" idx="1"/>
            <a:endCxn id="17417" idx="3"/>
          </p:cNvCxnSpPr>
          <p:nvPr/>
        </p:nvCxnSpPr>
        <p:spPr bwMode="auto">
          <a:xfrm flipV="1">
            <a:off x="11377084" y="2669118"/>
            <a:ext cx="2116" cy="46354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  <a:stCxn id="4" idx="1"/>
            <a:endCxn id="17412" idx="3"/>
          </p:cNvCxnSpPr>
          <p:nvPr/>
        </p:nvCxnSpPr>
        <p:spPr bwMode="auto">
          <a:xfrm flipV="1">
            <a:off x="9305925" y="4271435"/>
            <a:ext cx="0" cy="4783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  <a:endCxn id="17413" idx="3"/>
          </p:cNvCxnSpPr>
          <p:nvPr/>
        </p:nvCxnSpPr>
        <p:spPr bwMode="auto">
          <a:xfrm flipV="1">
            <a:off x="10301818" y="4271435"/>
            <a:ext cx="21166" cy="478368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endCxn id="17414" idx="3"/>
          </p:cNvCxnSpPr>
          <p:nvPr/>
        </p:nvCxnSpPr>
        <p:spPr bwMode="auto">
          <a:xfrm flipH="1" flipV="1">
            <a:off x="11377084" y="4284134"/>
            <a:ext cx="2118" cy="482601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Box 21"/>
          <p:cNvSpPr txBox="1">
            <a:spLocks noChangeArrowheads="1"/>
          </p:cNvSpPr>
          <p:nvPr/>
        </p:nvSpPr>
        <p:spPr bwMode="auto">
          <a:xfrm>
            <a:off x="10054168" y="965201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11118" y="4307417"/>
            <a:ext cx="3522133" cy="18796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 rot="5400000">
            <a:off x="9696451" y="4983062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5400000">
            <a:off x="10735735" y="4983060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5" y="5131857"/>
            <a:ext cx="3425256" cy="544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4" y="5734053"/>
            <a:ext cx="3357235" cy="5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82" y="277091"/>
            <a:ext cx="9767454" cy="937876"/>
          </a:xfrm>
        </p:spPr>
        <p:txBody>
          <a:bodyPr/>
          <a:lstStyle/>
          <a:p>
            <a:r>
              <a:rPr lang="en-US" altLang="x-none" sz="3200" dirty="0" smtClean="0"/>
              <a:t>Hidden Markov Models (1970s-)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566" y="1040524"/>
            <a:ext cx="6575384" cy="5013435"/>
          </a:xfrm>
        </p:spPr>
        <p:txBody>
          <a:bodyPr>
            <a:noAutofit/>
          </a:bodyPr>
          <a:lstStyle/>
          <a:p>
            <a:r>
              <a:rPr lang="en-US" altLang="x-none" sz="2000" dirty="0">
                <a:solidFill>
                  <a:srgbClr val="000000"/>
                </a:solidFill>
              </a:rPr>
              <a:t>Hidden Markov Models </a:t>
            </a:r>
            <a:r>
              <a:rPr lang="en-US" altLang="x-none" sz="2000" dirty="0"/>
              <a:t>have a discrete one-of-N hidden state. Transitions between states are stochastic and controlled by a transition matrix. The outputs produced by a state are stochastic. </a:t>
            </a:r>
          </a:p>
          <a:p>
            <a:pPr lvl="1"/>
            <a:r>
              <a:rPr lang="en-US" altLang="x-none" sz="2000" dirty="0" smtClean="0"/>
              <a:t>We cannot be sure which state produced a given output. So the state is </a:t>
            </a:r>
            <a:r>
              <a:rPr lang="en-US" altLang="en-US" sz="2000" dirty="0" smtClean="0"/>
              <a:t>“</a:t>
            </a:r>
            <a:r>
              <a:rPr lang="en-US" altLang="x-none" sz="2000" dirty="0" smtClean="0"/>
              <a:t>hidden</a:t>
            </a:r>
            <a:r>
              <a:rPr lang="en-US" altLang="en-US" sz="2000" dirty="0" smtClean="0"/>
              <a:t>”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dirty="0" smtClean="0"/>
              <a:t>It is easy to represent a probability distribution across N states with N numbers.</a:t>
            </a:r>
          </a:p>
          <a:p>
            <a:r>
              <a:rPr lang="en-US" altLang="x-none" sz="2000" dirty="0" smtClean="0"/>
              <a:t>To </a:t>
            </a:r>
            <a:r>
              <a:rPr lang="en-US" altLang="x-none" sz="2000" dirty="0"/>
              <a:t>predict the next output we need to infer the probability distribution over hidden states.</a:t>
            </a:r>
          </a:p>
          <a:p>
            <a:pPr lvl="1"/>
            <a:r>
              <a:rPr lang="en-US" altLang="x-none" sz="2000" dirty="0"/>
              <a:t>HMMs have efficient </a:t>
            </a:r>
            <a:r>
              <a:rPr lang="en-US" altLang="x-none" sz="2000" dirty="0" smtClean="0"/>
              <a:t>algorithms (</a:t>
            </a:r>
            <a:r>
              <a:rPr lang="en-US" altLang="x-none" sz="2000" b="1" dirty="0" smtClean="0"/>
              <a:t>Baum-Welch or EM Algorithm</a:t>
            </a:r>
            <a:r>
              <a:rPr lang="en-US" altLang="x-none" sz="2000" dirty="0" smtClean="0"/>
              <a:t>) </a:t>
            </a:r>
            <a:r>
              <a:rPr lang="en-US" altLang="x-none" sz="2000" dirty="0"/>
              <a:t>for inference and learning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b="1" dirty="0" smtClean="0"/>
              <a:t>Jim Simons </a:t>
            </a:r>
            <a:r>
              <a:rPr lang="en-US" altLang="x-none" sz="2000" dirty="0" smtClean="0"/>
              <a:t>hires Lenny Baum as the founding member of Renaissance Technologies in 1979 </a:t>
            </a:r>
            <a:endParaRPr lang="en-US" altLang="x-none" sz="2000" dirty="0"/>
          </a:p>
          <a:p>
            <a:pPr lvl="1"/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</p:txBody>
      </p:sp>
      <p:sp>
        <p:nvSpPr>
          <p:cNvPr id="18435" name="TextBox 9"/>
          <p:cNvSpPr txBox="1">
            <a:spLocks noChangeArrowheads="1"/>
          </p:cNvSpPr>
          <p:nvPr/>
        </p:nvSpPr>
        <p:spPr bwMode="auto">
          <a:xfrm rot="5400000">
            <a:off x="8406195" y="998258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 rot="5400000">
            <a:off x="9580944" y="998259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 rot="5400000">
            <a:off x="10749344" y="981326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25" idx="0"/>
            <a:endCxn id="33" idx="2"/>
          </p:cNvCxnSpPr>
          <p:nvPr/>
        </p:nvCxnSpPr>
        <p:spPr bwMode="auto">
          <a:xfrm>
            <a:off x="9338585" y="3679133"/>
            <a:ext cx="441326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33" idx="0"/>
            <a:endCxn id="38" idx="2"/>
          </p:cNvCxnSpPr>
          <p:nvPr/>
        </p:nvCxnSpPr>
        <p:spPr bwMode="auto">
          <a:xfrm>
            <a:off x="10501695" y="3679132"/>
            <a:ext cx="474133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25" idx="2"/>
          </p:cNvCxnSpPr>
          <p:nvPr/>
        </p:nvCxnSpPr>
        <p:spPr bwMode="auto">
          <a:xfrm>
            <a:off x="7882318" y="3678073"/>
            <a:ext cx="73236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25" idx="1"/>
            <a:endCxn id="18435" idx="3"/>
          </p:cNvCxnSpPr>
          <p:nvPr/>
        </p:nvCxnSpPr>
        <p:spPr bwMode="auto">
          <a:xfrm flipV="1">
            <a:off x="8976635" y="1805882"/>
            <a:ext cx="6351" cy="506942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33" idx="1"/>
            <a:endCxn id="18436" idx="3"/>
          </p:cNvCxnSpPr>
          <p:nvPr/>
        </p:nvCxnSpPr>
        <p:spPr bwMode="auto">
          <a:xfrm flipV="1">
            <a:off x="10140803" y="1805883"/>
            <a:ext cx="16932" cy="5080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38" idx="1"/>
            <a:endCxn id="18437" idx="3"/>
          </p:cNvCxnSpPr>
          <p:nvPr/>
        </p:nvCxnSpPr>
        <p:spPr bwMode="auto">
          <a:xfrm flipH="1" flipV="1">
            <a:off x="11326135" y="1788950"/>
            <a:ext cx="11644" cy="52493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9589411" y="5082482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610326" y="3317182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5400000">
            <a:off x="8763910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5400000">
            <a:off x="8763910" y="3116099"/>
            <a:ext cx="406400" cy="406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5400000">
            <a:off x="8763910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5400000">
            <a:off x="8763910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8774494" y="3319299"/>
            <a:ext cx="2732617" cy="72178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5400000">
            <a:off x="9938661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5400000">
            <a:off x="9938661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5400000">
            <a:off x="9938661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5400000">
            <a:off x="9938661" y="4379748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5400000">
            <a:off x="9971470" y="3318241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5400000">
            <a:off x="11134577" y="2498032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5400000">
            <a:off x="11134577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5400000">
            <a:off x="11134577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5400000">
            <a:off x="11134577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1" y="4974597"/>
            <a:ext cx="2347191" cy="1842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1" y="2051416"/>
            <a:ext cx="2274072" cy="16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r>
              <a:rPr lang="zh-CN" altLang="en-US" dirty="0"/>
              <a:t> </a:t>
            </a:r>
            <a:r>
              <a:rPr lang="en-US" altLang="zh-CN" dirty="0" smtClean="0"/>
              <a:t>(1986-)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b="1" dirty="0" smtClean="0"/>
              <a:t>The issue of </a:t>
            </a:r>
            <a:r>
              <a:rPr lang="en-US" altLang="x-none" b="1" dirty="0"/>
              <a:t>a hidden Markov model </a:t>
            </a:r>
            <a:r>
              <a:rPr lang="en-US" altLang="x-none" b="1" dirty="0" smtClean="0"/>
              <a:t>(HMM)</a:t>
            </a:r>
            <a:r>
              <a:rPr lang="en-US" altLang="x-none" dirty="0" smtClean="0"/>
              <a:t>:</a:t>
            </a:r>
            <a:endParaRPr lang="en-US" altLang="x-none" dirty="0"/>
          </a:p>
          <a:p>
            <a:pPr lvl="1"/>
            <a:r>
              <a:rPr lang="en-US" altLang="x-none" dirty="0">
                <a:solidFill>
                  <a:schemeClr val="accent1"/>
                </a:solidFill>
              </a:rPr>
              <a:t>At each time step it must select one of its hidden states. So with N hidden states it can only remember log(N) bits about what it generated so far</a:t>
            </a:r>
            <a:r>
              <a:rPr lang="en-US" altLang="x-none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x-none" dirty="0" smtClean="0"/>
              <a:t>RNNs </a:t>
            </a:r>
            <a:r>
              <a:rPr lang="en-US" altLang="x-none" dirty="0"/>
              <a:t>are very powerful, because they combine two properties:</a:t>
            </a:r>
          </a:p>
          <a:p>
            <a:pPr lvl="1"/>
            <a:r>
              <a:rPr lang="en-US" altLang="x-none" dirty="0"/>
              <a:t>Distributed hidden state that allows them to store a lot of information about the past efficiently.</a:t>
            </a:r>
          </a:p>
          <a:p>
            <a:pPr lvl="1"/>
            <a:r>
              <a:rPr lang="en-US" altLang="x-none" dirty="0"/>
              <a:t>Non-linear dynamics that allows them to update their hidden state in complicated ways</a:t>
            </a:r>
            <a:r>
              <a:rPr lang="en-US" altLang="x-none" dirty="0" smtClean="0"/>
              <a:t>.</a:t>
            </a:r>
          </a:p>
          <a:p>
            <a:pPr marL="342900" lvl="1" indent="-342900"/>
            <a:r>
              <a:rPr lang="en-US" altLang="x-none" dirty="0" err="1"/>
              <a:t>Rumelhart</a:t>
            </a:r>
            <a:r>
              <a:rPr lang="en-US" altLang="x-none" dirty="0"/>
              <a:t> et al. enables training by </a:t>
            </a:r>
            <a:r>
              <a:rPr lang="en-US" altLang="x-none" b="1" dirty="0"/>
              <a:t>BP</a:t>
            </a:r>
            <a:r>
              <a:rPr lang="en-US" altLang="x-none" dirty="0"/>
              <a:t> algorithm</a:t>
            </a:r>
          </a:p>
          <a:p>
            <a:pPr lvl="1"/>
            <a:r>
              <a:rPr lang="en-US" altLang="x-none" dirty="0" smtClean="0"/>
              <a:t>With </a:t>
            </a:r>
            <a:r>
              <a:rPr lang="en-US" altLang="x-none" dirty="0"/>
              <a:t>enough neurons and time, RNNs can compute anything that can be computed by your computer.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Prerequisite</a:t>
            </a:r>
            <a:r>
              <a:rPr lang="en-US" dirty="0" smtClean="0"/>
              <a:t>: (Statistical) Machine Learning, e.g. working knowledge about linear regression, classification, logistic regression, decision trees (CART), boosting, random forests, support vector machines, neural networks </a:t>
            </a:r>
          </a:p>
          <a:p>
            <a:r>
              <a:rPr lang="en-US" dirty="0" smtClean="0"/>
              <a:t>With these, you can pursue basic projects in this class</a:t>
            </a:r>
            <a:endParaRPr lang="en-US" dirty="0"/>
          </a:p>
          <a:p>
            <a:r>
              <a:rPr lang="en-US" dirty="0" smtClean="0"/>
              <a:t>Advanced project needs </a:t>
            </a:r>
            <a:r>
              <a:rPr lang="en-US" dirty="0" smtClean="0">
                <a:solidFill>
                  <a:srgbClr val="FF0000"/>
                </a:solidFill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586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Long-Short-Term-Memory 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0" y="1690687"/>
            <a:ext cx="8788400" cy="4486275"/>
          </a:xfrm>
        </p:spPr>
        <p:txBody>
          <a:bodyPr/>
          <a:lstStyle/>
          <a:p>
            <a:r>
              <a:rPr lang="en-US" dirty="0" smtClean="0">
                <a:hlinkClick r:id="rId2" tooltip="Sepp Hochreiter"/>
              </a:rPr>
              <a:t>Sepp </a:t>
            </a:r>
            <a:r>
              <a:rPr lang="en-US" dirty="0">
                <a:hlinkClick r:id="rId2" tooltip="Sepp Hochreiter"/>
              </a:rPr>
              <a:t>Hochreiter</a:t>
            </a:r>
            <a:r>
              <a:rPr lang="en-US" dirty="0"/>
              <a:t>; </a:t>
            </a:r>
            <a:r>
              <a:rPr lang="en-US" dirty="0">
                <a:hlinkClick r:id="rId3" tooltip="Jürgen Schmidhuber"/>
              </a:rPr>
              <a:t>Jürgen Schmidhuber</a:t>
            </a:r>
            <a:r>
              <a:rPr lang="en-US" dirty="0"/>
              <a:t> (1997). </a:t>
            </a:r>
            <a:r>
              <a:rPr lang="en-US" dirty="0">
                <a:hlinkClick r:id="rId4"/>
              </a:rPr>
              <a:t>"Long short-term memory"</a:t>
            </a:r>
            <a:r>
              <a:rPr lang="en-US" dirty="0"/>
              <a:t>. </a:t>
            </a:r>
            <a:r>
              <a:rPr lang="en-US" i="1" dirty="0">
                <a:hlinkClick r:id="rId5" tooltip="Neural Computation (journal)"/>
              </a:rPr>
              <a:t>Neural Computation</a:t>
            </a:r>
            <a:r>
              <a:rPr lang="en-US" dirty="0"/>
              <a:t>. </a:t>
            </a:r>
            <a:r>
              <a:rPr lang="en-US" b="1" dirty="0"/>
              <a:t>9</a:t>
            </a:r>
            <a:r>
              <a:rPr lang="en-US" dirty="0"/>
              <a:t> (8): 1735–1780</a:t>
            </a:r>
            <a:r>
              <a:rPr lang="en-US" dirty="0" smtClean="0"/>
              <a:t>. (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www.bioinf.jku.at/publications/older/2604.pdf)</a:t>
            </a:r>
            <a:endParaRPr lang="en-US" dirty="0" smtClean="0"/>
          </a:p>
          <a:p>
            <a:r>
              <a:rPr lang="en-US" dirty="0" smtClean="0"/>
              <a:t>Introduction of short path to learn deep networks without vanishing gradient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46437"/>
            <a:ext cx="228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46830"/>
            <a:ext cx="3149600" cy="20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595697"/>
            <a:ext cx="3618383" cy="2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9050"/>
            <a:ext cx="12179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20736A4F-CDAB-4D11-AA16-D0E80D39E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3E567D-65A1-484C-8E8E-9EA5E041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</a:t>
            </a:r>
            <a:br>
              <a:rPr lang="en-US" dirty="0" smtClean="0"/>
            </a:br>
            <a:r>
              <a:rPr lang="en-US" dirty="0" smtClean="0"/>
              <a:t>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6" y="1905000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9274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>
            <a:normAutofit/>
          </a:bodyPr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b="1" dirty="0" err="1" smtClean="0"/>
              <a:t>AdaBoost</a:t>
            </a:r>
            <a:r>
              <a:rPr lang="en-US" b="1" dirty="0" smtClean="0"/>
              <a:t> </a:t>
            </a:r>
            <a:r>
              <a:rPr lang="en-US" dirty="0" smtClean="0"/>
              <a:t>(“the best off-the-shelf algorithm” by </a:t>
            </a:r>
            <a:r>
              <a:rPr lang="en-US" dirty="0" err="1" smtClean="0"/>
              <a:t>Breiman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</a:t>
            </a:r>
            <a:r>
              <a:rPr lang="en-US" b="1" dirty="0" smtClean="0"/>
              <a:t>Random Forests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7" y="5142120"/>
            <a:ext cx="2018711" cy="1402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8" y="1851453"/>
            <a:ext cx="1549400" cy="153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8" y="3548919"/>
            <a:ext cx="1712295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218430-300C-4D8E-B560-F4B19A0C0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" y="0"/>
            <a:ext cx="1219125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0F8FC-CECE-4F33-AE31-2FD5EF75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AE600F3-ED5B-4926-9664-B59590F43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17E92F-A154-47C2-89C1-7E6A42F4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248" y="461133"/>
            <a:ext cx="9896752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Reaching Human Performance Level in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09" y="1982659"/>
            <a:ext cx="4132181" cy="3089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95863" y="368935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9102" y="5553038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222" y="238492"/>
            <a:ext cx="8911687" cy="1280890"/>
          </a:xfrm>
        </p:spPr>
        <p:txBody>
          <a:bodyPr/>
          <a:lstStyle/>
          <a:p>
            <a:r>
              <a:rPr lang="en-US" dirty="0" smtClean="0"/>
              <a:t>NLP and Machine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1" y="1519382"/>
            <a:ext cx="10507330" cy="46687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</a:t>
            </a:r>
            <a:r>
              <a:rPr lang="en-US" b="1" dirty="0"/>
              <a:t> 2013-2015</a:t>
            </a:r>
            <a:r>
              <a:rPr lang="en-US" dirty="0"/>
              <a:t>, </a:t>
            </a:r>
            <a:r>
              <a:rPr lang="en-US" b="1" dirty="0"/>
              <a:t>LSTM</a:t>
            </a:r>
            <a:r>
              <a:rPr lang="en-US" dirty="0"/>
              <a:t>s started achieving state-of-the-art results </a:t>
            </a:r>
          </a:p>
          <a:p>
            <a:pPr lvl="1"/>
            <a:r>
              <a:rPr lang="en-US" dirty="0"/>
              <a:t>Successful tasks include: handwriting recognition, speech </a:t>
            </a:r>
          </a:p>
          <a:p>
            <a:pPr lvl="1"/>
            <a:r>
              <a:rPr lang="en-US" dirty="0"/>
              <a:t>recognition, machine translation, parsing, image captioning </a:t>
            </a:r>
          </a:p>
          <a:p>
            <a:pPr lvl="1"/>
            <a:r>
              <a:rPr lang="en-US" dirty="0"/>
              <a:t>LSTM became the dominant approach </a:t>
            </a:r>
          </a:p>
          <a:p>
            <a:r>
              <a:rPr lang="en-US" dirty="0" smtClean="0"/>
              <a:t>In </a:t>
            </a:r>
            <a:r>
              <a:rPr lang="en-US" b="1" dirty="0" smtClean="0"/>
              <a:t>2019</a:t>
            </a:r>
            <a:r>
              <a:rPr lang="en-US" dirty="0" smtClean="0"/>
              <a:t>, </a:t>
            </a:r>
            <a:r>
              <a:rPr lang="en-US" dirty="0"/>
              <a:t>other approaches (e.g. </a:t>
            </a:r>
            <a:r>
              <a:rPr lang="en-US" b="1" dirty="0"/>
              <a:t>Transformers</a:t>
            </a:r>
            <a:r>
              <a:rPr lang="en-US" dirty="0"/>
              <a:t>) have become more dominant for certain tasks. </a:t>
            </a:r>
          </a:p>
          <a:p>
            <a:pPr lvl="1"/>
            <a:r>
              <a:rPr lang="en-US" dirty="0"/>
              <a:t>For example in </a:t>
            </a:r>
            <a:r>
              <a:rPr lang="en-US" b="1" dirty="0"/>
              <a:t>WMT </a:t>
            </a:r>
            <a:r>
              <a:rPr lang="en-US" dirty="0"/>
              <a:t>(a MT conference + competition): </a:t>
            </a:r>
          </a:p>
          <a:p>
            <a:pPr lvl="1"/>
            <a:r>
              <a:rPr lang="en-US" dirty="0"/>
              <a:t>In WMT 2016, the summary report contains ”RNN” 44 times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WMT </a:t>
            </a:r>
            <a:r>
              <a:rPr lang="en-US" dirty="0"/>
              <a:t>2018, the report contains “RNN” 9 times and “Transformer” 63 times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/>
              <a:t>Source: </a:t>
            </a:r>
            <a:r>
              <a:rPr lang="en-US" dirty="0"/>
              <a:t>"Findings of the 2016 Conference on Machine Translation (WMT16)", </a:t>
            </a:r>
            <a:r>
              <a:rPr lang="en-US" dirty="0" err="1"/>
              <a:t>Bojar</a:t>
            </a:r>
            <a:r>
              <a:rPr lang="en-US" dirty="0"/>
              <a:t> et al. 2016, http://</a:t>
            </a:r>
            <a:r>
              <a:rPr lang="en-US" dirty="0" err="1"/>
              <a:t>www.statmt.org</a:t>
            </a:r>
            <a:r>
              <a:rPr lang="en-US" dirty="0"/>
              <a:t>/wmt16/pdf/W16-2301.pdf </a:t>
            </a:r>
            <a:endParaRPr lang="en-US" dirty="0" smtClean="0"/>
          </a:p>
          <a:p>
            <a:pPr lvl="1"/>
            <a:r>
              <a:rPr lang="en-US" b="1" dirty="0" smtClean="0"/>
              <a:t>Source</a:t>
            </a:r>
            <a:r>
              <a:rPr lang="en-US" b="1" dirty="0"/>
              <a:t>: </a:t>
            </a:r>
            <a:r>
              <a:rPr lang="en-US" dirty="0"/>
              <a:t>"Findings of the 2018 Conference on Machine Translation (WMT18)", </a:t>
            </a:r>
            <a:r>
              <a:rPr lang="en-US" dirty="0" err="1"/>
              <a:t>Bojar</a:t>
            </a:r>
            <a:r>
              <a:rPr lang="en-US" dirty="0"/>
              <a:t> et al. 2018, http://</a:t>
            </a:r>
            <a:r>
              <a:rPr lang="en-US" dirty="0" err="1"/>
              <a:t>www.statmt.org</a:t>
            </a:r>
            <a:r>
              <a:rPr lang="en-US" dirty="0"/>
              <a:t>/wmt18/pdf/WMT028.pdf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AI papers on </a:t>
            </a:r>
            <a:r>
              <a:rPr lang="en-US" dirty="0" err="1" smtClean="0"/>
              <a:t>arXiv</a:t>
            </a:r>
            <a:r>
              <a:rPr lang="en-US" dirty="0" smtClean="0"/>
              <a:t>, 2010-2019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512" y="1785280"/>
            <a:ext cx="8674100" cy="48944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Basic level: 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Kaggle</a:t>
            </a:r>
            <a:r>
              <a:rPr lang="en-US" dirty="0">
                <a:solidFill>
                  <a:schemeClr val="tx1"/>
                </a:solidFill>
              </a:rPr>
              <a:t> Contest: Home Credit Default Risk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www.kaggle.com/c/home-credit-default-risk/overview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/>
              <a:t>Advanced level:</a:t>
            </a:r>
          </a:p>
          <a:p>
            <a:pPr lvl="2"/>
            <a:r>
              <a:rPr lang="en-US" dirty="0" err="1" smtClean="0"/>
              <a:t>Kaggle</a:t>
            </a:r>
            <a:r>
              <a:rPr lang="en-US" dirty="0" smtClean="0"/>
              <a:t> contest: </a:t>
            </a:r>
            <a:r>
              <a:rPr lang="en-US" dirty="0" err="1" smtClean="0"/>
              <a:t>Nexperia</a:t>
            </a:r>
            <a:r>
              <a:rPr lang="en-US" dirty="0" smtClean="0"/>
              <a:t> Image Classification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www.kaggle.com/c/semi-conductor-image-classification-first</a:t>
            </a:r>
            <a:r>
              <a:rPr lang="en-US" dirty="0" smtClean="0"/>
              <a:t> </a:t>
            </a:r>
          </a:p>
          <a:p>
            <a:pPr lvl="1"/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encouraged!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mr-IN" altLang="zh-CN" dirty="0" smtClean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2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21" y="357050"/>
            <a:ext cx="8911687" cy="1280890"/>
          </a:xfrm>
        </p:spPr>
        <p:txBody>
          <a:bodyPr/>
          <a:lstStyle/>
          <a:p>
            <a:r>
              <a:rPr lang="en-US" dirty="0" smtClean="0"/>
              <a:t>Growth of Deep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821" y="1961105"/>
            <a:ext cx="8865062" cy="4840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314774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‘Deep Learning’ is coined by Hinton et al. in their Restricted </a:t>
            </a:r>
            <a:r>
              <a:rPr lang="en-US" dirty="0" err="1" smtClean="0"/>
              <a:t>Boltzman</a:t>
            </a:r>
            <a:r>
              <a:rPr lang="en-US" dirty="0" smtClean="0"/>
              <a:t> Machine paper, </a:t>
            </a:r>
            <a:r>
              <a:rPr lang="en-US" i="1" dirty="0" smtClean="0"/>
              <a:t>Science </a:t>
            </a:r>
            <a:r>
              <a:rPr lang="en-US" dirty="0" smtClean="0"/>
              <a:t>2006, not yet popular until championing ImageNet competitions.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2820FD8D-5E6A-4ACB-BE19-E4D95FAB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"/>
            <a:ext cx="12192000" cy="6856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4AFF98-01B8-47B8-91D1-E1B4A0C6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772B34F8-1E3C-4ADF-AB59-27ADD410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8256C9-8FA8-4ADC-BE92-C300074B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718" y="4537071"/>
            <a:ext cx="6703653" cy="2320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4786354"/>
            <a:ext cx="1344254" cy="13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5FF8994C-7338-4CE0-BE8C-EDCDFCB54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" y="0"/>
            <a:ext cx="1218888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E30B84-8161-44C4-A1A4-2D4E0E3A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its principles: statistics, optimization</a:t>
            </a:r>
          </a:p>
          <a:p>
            <a:endParaRPr lang="en-US" dirty="0"/>
          </a:p>
          <a:p>
            <a:r>
              <a:rPr lang="en-US" dirty="0" smtClean="0"/>
              <a:t>Analyze the real world data with the methods</a:t>
            </a:r>
          </a:p>
          <a:p>
            <a:endParaRPr lang="en-US" dirty="0"/>
          </a:p>
          <a:p>
            <a:r>
              <a:rPr lang="en-US" dirty="0" smtClean="0"/>
              <a:t>Team-work (no </a:t>
            </a:r>
            <a:r>
              <a:rPr lang="en-US" smtClean="0"/>
              <a:t>more than 3 persons per team)!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AI, Machine Learning, and Deep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Intelligence, Machine Learning, </a:t>
            </a:r>
            <a:br>
              <a:rPr lang="en-US" dirty="0" smtClean="0"/>
            </a:br>
            <a:r>
              <a:rPr lang="en-US" dirty="0" smtClean="0"/>
              <a:t>and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76041"/>
            <a:ext cx="2756338" cy="4559410"/>
          </a:xfrm>
        </p:spPr>
        <p:txBody>
          <a:bodyPr/>
          <a:lstStyle/>
          <a:p>
            <a:r>
              <a:rPr lang="en-US" dirty="0" smtClean="0"/>
              <a:t>AI is born in 1950s</a:t>
            </a:r>
            <a:r>
              <a:rPr lang="en-US" dirty="0"/>
              <a:t>, when a handful of pioneers from the nascent field of computer science started asking </a:t>
            </a:r>
            <a:r>
              <a:rPr lang="en-US" b="1" dirty="0"/>
              <a:t>whether computers could be made to “think”</a:t>
            </a:r>
            <a:r>
              <a:rPr lang="en-US" dirty="0"/>
              <a:t>—a question whose ramifications we’re still exploring today.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53" y="1976041"/>
            <a:ext cx="5913147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413" y="394550"/>
            <a:ext cx="8911687" cy="1280890"/>
          </a:xfrm>
        </p:spPr>
        <p:txBody>
          <a:bodyPr/>
          <a:lstStyle/>
          <a:p>
            <a:r>
              <a:rPr lang="en-US" dirty="0" smtClean="0"/>
              <a:t>Machine Learning is a new paradigm of 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062" y="2065283"/>
            <a:ext cx="3848538" cy="4111680"/>
          </a:xfrm>
        </p:spPr>
        <p:txBody>
          <a:bodyPr/>
          <a:lstStyle/>
          <a:p>
            <a:r>
              <a:rPr lang="en-US" dirty="0" smtClean="0"/>
              <a:t>During 1950s-1980s, two competitive ideas of realizing AI exist</a:t>
            </a:r>
          </a:p>
          <a:p>
            <a:pPr lvl="1"/>
            <a:r>
              <a:rPr lang="en-US" dirty="0" smtClean="0"/>
              <a:t>Rule based inference, or called </a:t>
            </a:r>
            <a:r>
              <a:rPr lang="en-US" b="1" dirty="0" smtClean="0"/>
              <a:t>Expert System</a:t>
            </a:r>
          </a:p>
          <a:p>
            <a:pPr lvl="1"/>
            <a:r>
              <a:rPr lang="en-US" dirty="0" smtClean="0"/>
              <a:t>Statistics based inference, or called </a:t>
            </a:r>
            <a:r>
              <a:rPr lang="en-US" b="1" dirty="0" smtClean="0"/>
              <a:t>Machine Learning</a:t>
            </a:r>
          </a:p>
          <a:p>
            <a:r>
              <a:rPr lang="en-US" dirty="0" smtClean="0"/>
              <a:t>1990s- Machine Learning becomes dominant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352675"/>
            <a:ext cx="52705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AI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407" y="1690688"/>
            <a:ext cx="7299433" cy="489929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1943:</a:t>
            </a:r>
            <a:r>
              <a:rPr lang="en-US" dirty="0"/>
              <a:t> McCulloch &amp; Pits proposed a </a:t>
            </a:r>
            <a:r>
              <a:rPr lang="en-US" dirty="0" err="1"/>
              <a:t>boolean</a:t>
            </a:r>
            <a:r>
              <a:rPr lang="en-US" dirty="0"/>
              <a:t> circuit model of neurons</a:t>
            </a:r>
          </a:p>
          <a:p>
            <a:r>
              <a:rPr lang="en-US" b="1" dirty="0"/>
              <a:t>1949:</a:t>
            </a:r>
            <a:r>
              <a:rPr lang="en-US" dirty="0"/>
              <a:t> Donald Hebb proposed </a:t>
            </a:r>
            <a:r>
              <a:rPr lang="en-US" b="1" dirty="0" err="1"/>
              <a:t>Hebbian</a:t>
            </a:r>
            <a:r>
              <a:rPr lang="en-US" b="1" dirty="0"/>
              <a:t> learning rule</a:t>
            </a:r>
            <a:r>
              <a:rPr lang="en-US" dirty="0"/>
              <a:t>.</a:t>
            </a:r>
          </a:p>
          <a:p>
            <a:r>
              <a:rPr lang="en-US" b="1" dirty="0"/>
              <a:t>1950:</a:t>
            </a:r>
            <a:r>
              <a:rPr lang="en-US" dirty="0"/>
              <a:t> Alan Turing published </a:t>
            </a:r>
            <a:r>
              <a:rPr lang="en-US" b="1" dirty="0"/>
              <a:t>"Computing Machinery and Intelligence"</a:t>
            </a:r>
            <a:r>
              <a:rPr lang="en-US" dirty="0"/>
              <a:t> with </a:t>
            </a:r>
            <a:r>
              <a:rPr lang="en-US" b="1" dirty="0"/>
              <a:t>Turing test</a:t>
            </a:r>
            <a:r>
              <a:rPr lang="en-US" dirty="0"/>
              <a:t>.</a:t>
            </a:r>
          </a:p>
          <a:p>
            <a:r>
              <a:rPr lang="en-US" b="1" dirty="0"/>
              <a:t>1956:</a:t>
            </a:r>
            <a:r>
              <a:rPr lang="en-US" dirty="0"/>
              <a:t>  John McCarthy at the Dartmouth Conference coined terminology "</a:t>
            </a:r>
            <a:r>
              <a:rPr lang="en-US" b="1" dirty="0"/>
              <a:t>Artificial Intelligence</a:t>
            </a:r>
            <a:r>
              <a:rPr lang="en-US" dirty="0"/>
              <a:t>”</a:t>
            </a:r>
          </a:p>
          <a:p>
            <a:r>
              <a:rPr lang="en-US" b="1" dirty="0"/>
              <a:t>1957</a:t>
            </a:r>
            <a:r>
              <a:rPr lang="en-US" dirty="0"/>
              <a:t>: Rosenblatt invented </a:t>
            </a:r>
            <a:r>
              <a:rPr lang="en-US" b="1" dirty="0"/>
              <a:t>Perceptron</a:t>
            </a:r>
          </a:p>
          <a:p>
            <a:r>
              <a:rPr lang="en-US" b="1" dirty="0"/>
              <a:t>1960s: </a:t>
            </a:r>
            <a:r>
              <a:rPr lang="en-US" dirty="0"/>
              <a:t>golden years till </a:t>
            </a:r>
            <a:r>
              <a:rPr lang="en-US" b="1" dirty="0"/>
              <a:t>1969 Minsky-</a:t>
            </a:r>
            <a:r>
              <a:rPr lang="en-US" b="1" dirty="0" err="1"/>
              <a:t>Papert’s</a:t>
            </a:r>
            <a:r>
              <a:rPr lang="en-US" b="1" dirty="0"/>
              <a:t> </a:t>
            </a:r>
            <a:r>
              <a:rPr lang="en-US" dirty="0"/>
              <a:t>critical book</a:t>
            </a:r>
            <a:r>
              <a:rPr lang="en-US" b="1" dirty="0"/>
              <a:t> Perceptron</a:t>
            </a:r>
          </a:p>
          <a:p>
            <a:r>
              <a:rPr lang="en-US" b="1" dirty="0"/>
              <a:t>1970s</a:t>
            </a:r>
            <a:r>
              <a:rPr lang="en-US" dirty="0"/>
              <a:t>: the first AI winter</a:t>
            </a:r>
          </a:p>
          <a:p>
            <a:r>
              <a:rPr lang="en-US" b="1" dirty="0"/>
              <a:t>1980s</a:t>
            </a:r>
            <a:r>
              <a:rPr lang="en-US" dirty="0"/>
              <a:t>: boom of AI with </a:t>
            </a:r>
            <a:r>
              <a:rPr lang="en-US" b="1" dirty="0"/>
              <a:t>Expert System</a:t>
            </a:r>
          </a:p>
          <a:p>
            <a:r>
              <a:rPr lang="en-US" b="1" dirty="0"/>
              <a:t>1990s: </a:t>
            </a:r>
            <a:r>
              <a:rPr lang="en-US" dirty="0"/>
              <a:t>the second AI winter, rise of </a:t>
            </a:r>
            <a:r>
              <a:rPr lang="en-US" b="1" dirty="0"/>
              <a:t>statistical machine learning</a:t>
            </a:r>
          </a:p>
          <a:p>
            <a:r>
              <a:rPr lang="en-US" b="1" dirty="0"/>
              <a:t>1997: IBM Deep Blue </a:t>
            </a:r>
            <a:r>
              <a:rPr lang="en-US" dirty="0"/>
              <a:t>beats world chess champion Kasparov</a:t>
            </a:r>
          </a:p>
          <a:p>
            <a:r>
              <a:rPr lang="en-US" b="1" dirty="0"/>
              <a:t>2012: </a:t>
            </a:r>
            <a:r>
              <a:rPr lang="en-US" dirty="0"/>
              <a:t>return of neural networks as </a:t>
            </a:r>
            <a:r>
              <a:rPr lang="en-US" b="1" dirty="0"/>
              <a:t>deep learning </a:t>
            </a:r>
            <a:r>
              <a:rPr lang="en-US" dirty="0"/>
              <a:t>(speech, ImageNet in computer vision, NLP, 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r>
              <a:rPr lang="en-US" b="1" dirty="0"/>
              <a:t>2016-2017: Google </a:t>
            </a:r>
            <a:r>
              <a:rPr lang="en-US" b="1" dirty="0" err="1"/>
              <a:t>AlphaGo</a:t>
            </a:r>
            <a:r>
              <a:rPr lang="en-US" b="1" dirty="0"/>
              <a:t> “Lee” and Zero</a:t>
            </a:r>
          </a:p>
          <a:p>
            <a:r>
              <a:rPr lang="en-US" b="1" dirty="0"/>
              <a:t>2020: Google </a:t>
            </a:r>
            <a:r>
              <a:rPr lang="en-US" b="1" dirty="0" err="1"/>
              <a:t>AlphaFold</a:t>
            </a:r>
            <a:endParaRPr lang="en-US" b="1" dirty="0"/>
          </a:p>
          <a:p>
            <a:r>
              <a:rPr lang="mr-IN" b="1" dirty="0"/>
              <a:t>…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" y="1899006"/>
            <a:ext cx="3799086" cy="3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9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150ACD-D2F0-413D-BDA2-0DA5D8B27A82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12">
            <a:extLst>
              <a:ext uri="{FF2B5EF4-FFF2-40B4-BE49-F238E27FC236}">
                <a16:creationId xmlns="" xmlns:a16="http://schemas.microsoft.com/office/drawing/2014/main" id="{566EFA27-721D-48A5-B8C1-9BBD61E5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61A1FA-AF8D-40D5-924F-60D3B98E3498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C5C85859-1166-4FBE-948E-3067A28E5035}"/>
              </a:ext>
            </a:extLst>
          </p:cNvPr>
          <p:cNvCxnSpPr>
            <a:cxnSpLocks/>
          </p:cNvCxnSpPr>
          <p:nvPr/>
        </p:nvCxnSpPr>
        <p:spPr>
          <a:xfrm flipV="1">
            <a:off x="1958975" y="1892540"/>
            <a:ext cx="0" cy="3435350"/>
          </a:xfrm>
          <a:prstGeom prst="straightConnector1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EF15F2E6-D105-4EF0-BE14-A08ABD97DE17}"/>
              </a:ext>
            </a:extLst>
          </p:cNvPr>
          <p:cNvCxnSpPr>
            <a:cxnSpLocks/>
          </p:cNvCxnSpPr>
          <p:nvPr/>
        </p:nvCxnSpPr>
        <p:spPr>
          <a:xfrm>
            <a:off x="1958975" y="5327890"/>
            <a:ext cx="8274050" cy="0"/>
          </a:xfrm>
          <a:prstGeom prst="straightConnector1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ADA509-7887-4EB2-B34E-D70117F83398}"/>
              </a:ext>
            </a:extLst>
          </p:cNvPr>
          <p:cNvSpPr txBox="1"/>
          <p:nvPr/>
        </p:nvSpPr>
        <p:spPr>
          <a:xfrm>
            <a:off x="2460625" y="54120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1956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5CABE2-E2DB-49EB-AAB9-46AAAAFFA0D5}"/>
              </a:ext>
            </a:extLst>
          </p:cNvPr>
          <p:cNvSpPr txBox="1"/>
          <p:nvPr/>
        </p:nvSpPr>
        <p:spPr>
          <a:xfrm>
            <a:off x="4073525" y="54120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BEED6F1-D1F0-44D0-B773-FAB33CA03F6F}"/>
              </a:ext>
            </a:extLst>
          </p:cNvPr>
          <p:cNvSpPr txBox="1"/>
          <p:nvPr/>
        </p:nvSpPr>
        <p:spPr>
          <a:xfrm>
            <a:off x="5705038" y="54120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4BEC82-FA81-4A7C-816E-34154DF042A9}"/>
              </a:ext>
            </a:extLst>
          </p:cNvPr>
          <p:cNvSpPr txBox="1"/>
          <p:nvPr/>
        </p:nvSpPr>
        <p:spPr>
          <a:xfrm>
            <a:off x="6943725" y="54120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2" name="Freeform: Shape 13">
            <a:extLst>
              <a:ext uri="{FF2B5EF4-FFF2-40B4-BE49-F238E27FC236}">
                <a16:creationId xmlns="" xmlns:a16="http://schemas.microsoft.com/office/drawing/2014/main" id="{996D1E78-E0FF-4BEE-9CBC-FC5270D2C38C}"/>
              </a:ext>
            </a:extLst>
          </p:cNvPr>
          <p:cNvSpPr/>
          <p:nvPr/>
        </p:nvSpPr>
        <p:spPr>
          <a:xfrm>
            <a:off x="2765425" y="2362440"/>
            <a:ext cx="6096000" cy="2857500"/>
          </a:xfrm>
          <a:custGeom>
            <a:avLst/>
            <a:gdLst>
              <a:gd name="connsiteX0" fmla="*/ 0 w 6096000"/>
              <a:gd name="connsiteY0" fmla="*/ 2857500 h 2857500"/>
              <a:gd name="connsiteX1" fmla="*/ 914400 w 6096000"/>
              <a:gd name="connsiteY1" fmla="*/ 1244600 h 2857500"/>
              <a:gd name="connsiteX2" fmla="*/ 1892300 w 6096000"/>
              <a:gd name="connsiteY2" fmla="*/ 2565400 h 2857500"/>
              <a:gd name="connsiteX3" fmla="*/ 3162300 w 6096000"/>
              <a:gd name="connsiteY3" fmla="*/ 584200 h 2857500"/>
              <a:gd name="connsiteX4" fmla="*/ 4406900 w 6096000"/>
              <a:gd name="connsiteY4" fmla="*/ 2489200 h 2857500"/>
              <a:gd name="connsiteX5" fmla="*/ 6096000 w 6096000"/>
              <a:gd name="connsiteY5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2857500">
                <a:moveTo>
                  <a:pt x="0" y="2857500"/>
                </a:moveTo>
                <a:cubicBezTo>
                  <a:pt x="299508" y="2075391"/>
                  <a:pt x="599017" y="1293283"/>
                  <a:pt x="914400" y="1244600"/>
                </a:cubicBezTo>
                <a:cubicBezTo>
                  <a:pt x="1229783" y="1195917"/>
                  <a:pt x="1517650" y="2675467"/>
                  <a:pt x="1892300" y="2565400"/>
                </a:cubicBezTo>
                <a:cubicBezTo>
                  <a:pt x="2266950" y="2455333"/>
                  <a:pt x="2743200" y="596900"/>
                  <a:pt x="3162300" y="584200"/>
                </a:cubicBezTo>
                <a:cubicBezTo>
                  <a:pt x="3581400" y="571500"/>
                  <a:pt x="3917950" y="2586567"/>
                  <a:pt x="4406900" y="2489200"/>
                </a:cubicBezTo>
                <a:cubicBezTo>
                  <a:pt x="4895850" y="2391833"/>
                  <a:pt x="5495925" y="1195916"/>
                  <a:pt x="609600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E960F72-2109-4738-B635-0476B35FDC8C}"/>
              </a:ext>
            </a:extLst>
          </p:cNvPr>
          <p:cNvSpPr txBox="1"/>
          <p:nvPr/>
        </p:nvSpPr>
        <p:spPr>
          <a:xfrm>
            <a:off x="838199" y="6453151"/>
            <a:ext cx="10515597" cy="23852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Source: Dr. Lee Kai-Fu • </a:t>
            </a:r>
            <a:r>
              <a:rPr lang="en-US" sz="950" dirty="0" err="1">
                <a:latin typeface="Arial" panose="020B0604020202020204" pitchFamily="34" charset="0"/>
                <a:cs typeface="Arial" panose="020B0604020202020204" pitchFamily="34" charset="0"/>
              </a:rPr>
              <a:t>Sinovation</a:t>
            </a:r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 Ventures and 2018 Conference on Neural Information Processing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1C48100-19A8-4E82-BC11-A9A5135FAF3C}"/>
              </a:ext>
            </a:extLst>
          </p:cNvPr>
          <p:cNvSpPr txBox="1"/>
          <p:nvPr/>
        </p:nvSpPr>
        <p:spPr>
          <a:xfrm>
            <a:off x="2847538" y="32408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AC3AE2-861E-414C-A535-5BAEFCCC0166}"/>
              </a:ext>
            </a:extLst>
          </p:cNvPr>
          <p:cNvSpPr txBox="1"/>
          <p:nvPr/>
        </p:nvSpPr>
        <p:spPr>
          <a:xfrm>
            <a:off x="4422338" y="2243894"/>
            <a:ext cx="3146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Statistical Machine Learning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103E040-5C9C-4A2F-A1DF-EF90A769F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0" y="3972008"/>
            <a:ext cx="763467" cy="763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61E7141-0D81-4D27-BD74-BB9A7A20E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80" y="3892671"/>
            <a:ext cx="763467" cy="76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A6211D0-5E91-4ABA-9DFE-C96BAA8AAD84}"/>
              </a:ext>
            </a:extLst>
          </p:cNvPr>
          <p:cNvSpPr txBox="1"/>
          <p:nvPr/>
        </p:nvSpPr>
        <p:spPr>
          <a:xfrm>
            <a:off x="7933129" y="1993108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“Deep Learning”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4">
            <a:extLst>
              <a:ext uri="{FF2B5EF4-FFF2-40B4-BE49-F238E27FC236}">
                <a16:creationId xmlns="" xmlns:a16="http://schemas.microsoft.com/office/drawing/2014/main" id="{178BF430-DD5D-49BC-BBE3-24146365FB90}"/>
              </a:ext>
            </a:extLst>
          </p:cNvPr>
          <p:cNvSpPr/>
          <p:nvPr/>
        </p:nvSpPr>
        <p:spPr>
          <a:xfrm>
            <a:off x="8991599" y="816986"/>
            <a:ext cx="612339" cy="1205345"/>
          </a:xfrm>
          <a:custGeom>
            <a:avLst/>
            <a:gdLst>
              <a:gd name="connsiteX0" fmla="*/ 0 w 789709"/>
              <a:gd name="connsiteY0" fmla="*/ 1205345 h 1205345"/>
              <a:gd name="connsiteX1" fmla="*/ 443345 w 789709"/>
              <a:gd name="connsiteY1" fmla="*/ 540327 h 1205345"/>
              <a:gd name="connsiteX2" fmla="*/ 789709 w 789709"/>
              <a:gd name="connsiteY2" fmla="*/ 0 h 12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1205345">
                <a:moveTo>
                  <a:pt x="0" y="1205345"/>
                </a:moveTo>
                <a:cubicBezTo>
                  <a:pt x="155863" y="973281"/>
                  <a:pt x="311727" y="741218"/>
                  <a:pt x="443345" y="540327"/>
                </a:cubicBezTo>
                <a:cubicBezTo>
                  <a:pt x="574963" y="339436"/>
                  <a:pt x="682336" y="169718"/>
                  <a:pt x="789709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953DFA-8C8B-49AD-81D1-39B0A4C2D589}"/>
              </a:ext>
            </a:extLst>
          </p:cNvPr>
          <p:cNvSpPr txBox="1"/>
          <p:nvPr/>
        </p:nvSpPr>
        <p:spPr>
          <a:xfrm>
            <a:off x="8943538" y="2362440"/>
            <a:ext cx="2659817" cy="1015663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“In the first wave of AI you had to be a programmer. In the second wave of AI you have to be a data scientist. The third wave of AI — the more moral you are, the better.”</a:t>
            </a:r>
            <a:endParaRPr lang="en-HK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1C48100-19A8-4E82-BC11-A9A5135FAF3C}"/>
              </a:ext>
            </a:extLst>
          </p:cNvPr>
          <p:cNvSpPr txBox="1"/>
          <p:nvPr/>
        </p:nvSpPr>
        <p:spPr>
          <a:xfrm>
            <a:off x="1129260" y="492843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, Perceptron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367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9069</TotalTime>
  <Words>1151</Words>
  <Application>Microsoft Macintosh PowerPoint</Application>
  <PresentationFormat>Widescreen</PresentationFormat>
  <Paragraphs>182</Paragraphs>
  <Slides>48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Century Gothic</vt:lpstr>
      <vt:lpstr>Mangal</vt:lpstr>
      <vt:lpstr>ＭＳ Ｐゴシック</vt:lpstr>
      <vt:lpstr>Wingdings</vt:lpstr>
      <vt:lpstr>Wingdings 3</vt:lpstr>
      <vt:lpstr>メイリオ</vt:lpstr>
      <vt:lpstr>幼圆</vt:lpstr>
      <vt:lpstr>Wisp</vt:lpstr>
      <vt:lpstr>Capstone Project  for  Data Science</vt:lpstr>
      <vt:lpstr>Course Infomation</vt:lpstr>
      <vt:lpstr>Course Requirement</vt:lpstr>
      <vt:lpstr>PowerPoint Presentation</vt:lpstr>
      <vt:lpstr>A Brief History of AI, Machine Learning, and Deep Learning</vt:lpstr>
      <vt:lpstr>Artificial Intelligence, Machine Learning,  and Deep Learning</vt:lpstr>
      <vt:lpstr>Machine Learning is a new paradigm of computer programming</vt:lpstr>
      <vt:lpstr>A brief history of AI </vt:lpstr>
      <vt:lpstr>History of A.I.</vt:lpstr>
      <vt:lpstr>The 1st machine learning method: Least Squares</vt:lpstr>
      <vt:lpstr>The 1st neural network: Perceptron</vt:lpstr>
      <vt:lpstr>The Perceptron Algorithm  for classification</vt:lpstr>
      <vt:lpstr>Finiteness of Stopping Time and Margin</vt:lpstr>
      <vt:lpstr>PowerPoint Presentation</vt:lpstr>
      <vt:lpstr>PowerPoint Presentation</vt:lpstr>
      <vt:lpstr>PowerPoint Presentation</vt:lpstr>
      <vt:lpstr>A Simplified illustration by David McAllester</vt:lpstr>
      <vt:lpstr>Universal Approximate Representation [Cybenko’1989, Hornik et al. 1989, Poggio-Girosi’1989, ...]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Dynamical Systems (1940s-)</vt:lpstr>
      <vt:lpstr>Hidden Markov Models (1970s-)</vt:lpstr>
      <vt:lpstr>Recurrent Neural Networks (1986-)</vt:lpstr>
      <vt:lpstr>Long-Short-Term-Memory (LSTM)</vt:lpstr>
      <vt:lpstr>PowerPoint Presentation</vt:lpstr>
      <vt:lpstr>PowerPoint Presentation</vt:lpstr>
      <vt:lpstr>2000-2010: The Era of SVM, Boosting, …  as nights of Neural Networks</vt:lpstr>
      <vt:lpstr>Decision Trees and Boosting</vt:lpstr>
      <vt:lpstr>PowerPoint Presentation</vt:lpstr>
      <vt:lpstr>PowerPoint Presentation</vt:lpstr>
      <vt:lpstr>Reaching Human Performance Level in Games</vt:lpstr>
      <vt:lpstr>NLP and Machine Translation</vt:lpstr>
      <vt:lpstr>Number of AI papers on arXiv, 2010-2019</vt:lpstr>
      <vt:lpstr>Growth of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class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286</cp:revision>
  <cp:lastPrinted>2018-06-01T00:36:13Z</cp:lastPrinted>
  <dcterms:created xsi:type="dcterms:W3CDTF">2018-01-08T12:07:28Z</dcterms:created>
  <dcterms:modified xsi:type="dcterms:W3CDTF">2021-09-03T04:08:09Z</dcterms:modified>
</cp:coreProperties>
</file>